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embeddedFontLst>
    <p:embeddedFont>
      <p:font typeface="Comic Sans MS" panose="030F0902030302020204" pitchFamily="66" charset="0"/>
      <p:regular r:id="rId23"/>
    </p:embeddedFont>
    <p:embeddedFont>
      <p:font typeface="Lato" panose="020F0502020204030203" pitchFamily="34" charset="77"/>
      <p:regular r:id="rId24"/>
      <p:bold r:id="rId25"/>
      <p:italic r:id="rId26"/>
      <p:boldItalic r:id="rId27"/>
    </p:embeddedFont>
    <p:embeddedFont>
      <p:font typeface="Raleway" panose="020B0503030101060003" pitchFamily="34" charset="77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F140B34-F32F-4F23-B86E-F4CBB4A67AE2}">
  <a:tblStyle styleId="{6F140B34-F32F-4F23-B86E-F4CBB4A67A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0"/>
  </p:normalViewPr>
  <p:slideViewPr>
    <p:cSldViewPr snapToGrid="0">
      <p:cViewPr varScale="1">
        <p:scale>
          <a:sx n="145" d="100"/>
          <a:sy n="145" d="100"/>
        </p:scale>
        <p:origin x="68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772de10fe_2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772de10fe_2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772de10fe_2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772de10fe_2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772de10fe_2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772de10fe_2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772de10fe_2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772de10fe_2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7876d9149_3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7876d9149_3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7876d9149_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7876d9149_4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778d2a447_3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778d2a447_3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772de10fe_2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772de10fe_2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772de10fe_2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772de10fe_2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7876d9149_3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7876d9149_3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772de10fe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772de10fe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77876d9149_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77876d9149_3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772de10fe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772de10fe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772de10fe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772de10fe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772de10fe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772de10fe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772de10fe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772de10fe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772de10f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772de10f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7772de10fe_2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7772de10fe_2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772de10fe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772de10fe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51677" y="44056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CS-559-A : Professor </a:t>
            </a:r>
            <a:r>
              <a:rPr lang="en-US" sz="2400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XINCHAO WANG</a:t>
            </a:r>
            <a:endParaRPr sz="2400" dirty="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endParaRPr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276252" y="-204525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TEAM NAME : “</a:t>
            </a:r>
            <a:r>
              <a:rPr lang="en" sz="2800" b="1" u="sng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THE DATA DIGGERS</a:t>
            </a:r>
            <a:r>
              <a:rPr lang="en" sz="2800" b="1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”</a:t>
            </a:r>
            <a:endParaRPr sz="28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51675" y="1577775"/>
            <a:ext cx="4072200" cy="29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 b="1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ATTRITION DATASET ANALYSIS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9" name="Google Shape;8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8103" y="1120050"/>
            <a:ext cx="3795672" cy="29034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3"/>
          <p:cNvSpPr txBox="1"/>
          <p:nvPr/>
        </p:nvSpPr>
        <p:spPr>
          <a:xfrm>
            <a:off x="7138150" y="1524000"/>
            <a:ext cx="1602300" cy="6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Courier New"/>
                <a:ea typeface="Courier New"/>
                <a:cs typeface="Courier New"/>
                <a:sym typeface="Courier New"/>
              </a:rPr>
              <a:t>EMPLOYEE TURNOVER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2"/>
          <p:cNvSpPr txBox="1">
            <a:spLocks noGrp="1"/>
          </p:cNvSpPr>
          <p:nvPr>
            <p:ph type="ctrTitle"/>
          </p:nvPr>
        </p:nvSpPr>
        <p:spPr>
          <a:xfrm>
            <a:off x="26100" y="-212925"/>
            <a:ext cx="90918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3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K - NEAREST NEIGHBORS</a:t>
            </a:r>
            <a:endParaRPr sz="3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6" name="Google Shape;156;p22"/>
          <p:cNvSpPr txBox="1"/>
          <p:nvPr/>
        </p:nvSpPr>
        <p:spPr>
          <a:xfrm>
            <a:off x="88825" y="1507525"/>
            <a:ext cx="3793200" cy="38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mic Sans MS"/>
              <a:buChar char="❏"/>
            </a:pPr>
            <a:r>
              <a:rPr lang="en" sz="1700">
                <a:latin typeface="Comic Sans MS"/>
                <a:ea typeface="Comic Sans MS"/>
                <a:cs typeface="Comic Sans MS"/>
                <a:sym typeface="Comic Sans MS"/>
              </a:rPr>
              <a:t>It is the </a:t>
            </a:r>
            <a:r>
              <a:rPr lang="en" sz="1700" b="1">
                <a:latin typeface="Comic Sans MS"/>
                <a:ea typeface="Comic Sans MS"/>
                <a:cs typeface="Comic Sans MS"/>
                <a:sym typeface="Comic Sans MS"/>
              </a:rPr>
              <a:t>simplest algorithm</a:t>
            </a:r>
            <a:r>
              <a:rPr lang="en" sz="1700">
                <a:latin typeface="Comic Sans MS"/>
                <a:ea typeface="Comic Sans MS"/>
                <a:cs typeface="Comic Sans MS"/>
                <a:sym typeface="Comic Sans MS"/>
              </a:rPr>
              <a:t> for classification.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mic Sans MS"/>
              <a:buChar char="❏"/>
            </a:pPr>
            <a:r>
              <a:rPr lang="en" sz="1700">
                <a:latin typeface="Comic Sans MS"/>
                <a:ea typeface="Comic Sans MS"/>
                <a:cs typeface="Comic Sans MS"/>
                <a:sym typeface="Comic Sans MS"/>
              </a:rPr>
              <a:t>It computes the </a:t>
            </a:r>
            <a:r>
              <a:rPr lang="en" sz="1700" b="1">
                <a:latin typeface="Comic Sans MS"/>
                <a:ea typeface="Comic Sans MS"/>
                <a:cs typeface="Comic Sans MS"/>
                <a:sym typeface="Comic Sans MS"/>
              </a:rPr>
              <a:t>majority votes</a:t>
            </a:r>
            <a:r>
              <a:rPr lang="en" sz="1700">
                <a:latin typeface="Comic Sans MS"/>
                <a:ea typeface="Comic Sans MS"/>
                <a:cs typeface="Comic Sans MS"/>
                <a:sym typeface="Comic Sans MS"/>
              </a:rPr>
              <a:t> from the samples.</a:t>
            </a: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2984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mic Sans MS"/>
              <a:buChar char="❏"/>
            </a:pPr>
            <a:r>
              <a:rPr lang="en" sz="1700">
                <a:latin typeface="Comic Sans MS"/>
                <a:ea typeface="Comic Sans MS"/>
                <a:cs typeface="Comic Sans MS"/>
                <a:sym typeface="Comic Sans MS"/>
              </a:rPr>
              <a:t>Parameter K is odd and is selected after testing the accuracies.</a:t>
            </a:r>
            <a:endParaRPr sz="11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57" name="Google Shape;15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3225" y="1696300"/>
            <a:ext cx="4424074" cy="17509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>
            <a:spLocks noGrp="1"/>
          </p:cNvSpPr>
          <p:nvPr>
            <p:ph type="ctrTitle"/>
          </p:nvPr>
        </p:nvSpPr>
        <p:spPr>
          <a:xfrm>
            <a:off x="26100" y="-123275"/>
            <a:ext cx="90918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Courier New"/>
                <a:ea typeface="Courier New"/>
                <a:cs typeface="Courier New"/>
                <a:sym typeface="Courier New"/>
              </a:rPr>
              <a:t>GAUSSIAN NAIVE BAYES</a:t>
            </a:r>
            <a:endParaRPr sz="3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3" name="Google Shape;163;p23"/>
          <p:cNvSpPr txBox="1"/>
          <p:nvPr/>
        </p:nvSpPr>
        <p:spPr>
          <a:xfrm>
            <a:off x="26100" y="1473800"/>
            <a:ext cx="40425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omic Sans MS"/>
              <a:buChar char="❏"/>
            </a:pPr>
            <a:r>
              <a:rPr lang="en" sz="1700" dirty="0">
                <a:latin typeface="Comic Sans MS"/>
                <a:ea typeface="Comic Sans MS"/>
                <a:cs typeface="Comic Sans MS"/>
                <a:sym typeface="Comic Sans MS"/>
              </a:rPr>
              <a:t>The probability is computed for each class, therefore it is also called as </a:t>
            </a:r>
            <a:r>
              <a:rPr lang="en" sz="1700" b="1" dirty="0">
                <a:latin typeface="Comic Sans MS"/>
                <a:ea typeface="Comic Sans MS"/>
                <a:cs typeface="Comic Sans MS"/>
                <a:sym typeface="Comic Sans MS"/>
              </a:rPr>
              <a:t>probabilistic model.</a:t>
            </a:r>
            <a:endParaRPr sz="1700" b="1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omic Sans MS"/>
              <a:buChar char="❏"/>
            </a:pPr>
            <a:r>
              <a:rPr lang="en" sz="1700" dirty="0">
                <a:latin typeface="Comic Sans MS"/>
                <a:ea typeface="Comic Sans MS"/>
                <a:cs typeface="Comic Sans MS"/>
                <a:sym typeface="Comic Sans MS"/>
              </a:rPr>
              <a:t>The class with the </a:t>
            </a:r>
            <a:r>
              <a:rPr lang="en" sz="1700" b="1" dirty="0">
                <a:latin typeface="Comic Sans MS"/>
                <a:ea typeface="Comic Sans MS"/>
                <a:cs typeface="Comic Sans MS"/>
                <a:sym typeface="Comic Sans MS"/>
              </a:rPr>
              <a:t>largest probability</a:t>
            </a:r>
            <a:r>
              <a:rPr lang="en" sz="1700" dirty="0">
                <a:latin typeface="Comic Sans MS"/>
                <a:ea typeface="Comic Sans MS"/>
                <a:cs typeface="Comic Sans MS"/>
                <a:sym typeface="Comic Sans MS"/>
              </a:rPr>
              <a:t> is selected.</a:t>
            </a:r>
            <a:endParaRPr sz="17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365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omic Sans MS"/>
              <a:buChar char="❏"/>
            </a:pPr>
            <a:r>
              <a:rPr lang="en" sz="1700" dirty="0">
                <a:latin typeface="Comic Sans MS"/>
                <a:ea typeface="Comic Sans MS"/>
                <a:cs typeface="Comic Sans MS"/>
                <a:sym typeface="Comic Sans MS"/>
              </a:rPr>
              <a:t>Posterior is calculated using the prior knowledge and </a:t>
            </a:r>
            <a:r>
              <a:rPr lang="en" sz="1700" b="1" dirty="0">
                <a:latin typeface="Comic Sans MS"/>
                <a:ea typeface="Comic Sans MS"/>
                <a:cs typeface="Comic Sans MS"/>
                <a:sym typeface="Comic Sans MS"/>
              </a:rPr>
              <a:t>maximum likelihood is estimated.</a:t>
            </a:r>
            <a:endParaRPr sz="1700" b="1" dirty="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64" name="Google Shape;1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9475" y="1714500"/>
            <a:ext cx="4532251" cy="18477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 txBox="1">
            <a:spLocks noGrp="1"/>
          </p:cNvSpPr>
          <p:nvPr>
            <p:ph type="ctrTitle"/>
          </p:nvPr>
        </p:nvSpPr>
        <p:spPr>
          <a:xfrm>
            <a:off x="26100" y="-123275"/>
            <a:ext cx="90918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Courier New"/>
                <a:ea typeface="Courier New"/>
                <a:cs typeface="Courier New"/>
                <a:sym typeface="Courier New"/>
              </a:rPr>
              <a:t>RANDOM FOREST CLASSIFIER</a:t>
            </a:r>
            <a:endParaRPr sz="37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0" name="Google Shape;1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8450" y="1692025"/>
            <a:ext cx="4578575" cy="19193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7B9005B-3149-7841-AF1D-B11F69F80F86}"/>
              </a:ext>
            </a:extLst>
          </p:cNvPr>
          <p:cNvSpPr/>
          <p:nvPr/>
        </p:nvSpPr>
        <p:spPr>
          <a:xfrm>
            <a:off x="175845" y="1551724"/>
            <a:ext cx="3974123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buFont typeface="Wingdings" pitchFamily="2" charset="2"/>
              <a:buChar char="q"/>
            </a:pPr>
            <a:r>
              <a:rPr lang="en-US" sz="1700" dirty="0">
                <a:latin typeface="Comic Sans MS"/>
              </a:rPr>
              <a:t>Collection of the unpruned CARTs, there is a rule to combine individual tree decisions.</a:t>
            </a:r>
          </a:p>
          <a:p>
            <a:pPr algn="just" fontAlgn="base"/>
            <a:endParaRPr lang="en-US" sz="1700" dirty="0">
              <a:latin typeface="Comic Sans MS"/>
            </a:endParaRPr>
          </a:p>
          <a:p>
            <a:pPr marL="285750" indent="-285750" algn="just" fontAlgn="base">
              <a:buFont typeface="Wingdings" pitchFamily="2" charset="2"/>
              <a:buChar char="q"/>
            </a:pPr>
            <a:r>
              <a:rPr lang="en-US" sz="1700" dirty="0">
                <a:latin typeface="Comic Sans MS"/>
              </a:rPr>
              <a:t>Randomness is invoked using Bagging and Random Decision Tree.</a:t>
            </a:r>
          </a:p>
          <a:p>
            <a:pPr algn="just" fontAlgn="base"/>
            <a:endParaRPr lang="en-US" sz="1700" dirty="0">
              <a:latin typeface="Comic Sans MS"/>
            </a:endParaRPr>
          </a:p>
          <a:p>
            <a:pPr marL="285750" indent="-285750" algn="just" fontAlgn="base">
              <a:buFont typeface="Wingdings" pitchFamily="2" charset="2"/>
              <a:buChar char="q"/>
            </a:pPr>
            <a:r>
              <a:rPr lang="en-US" sz="1700" dirty="0">
                <a:latin typeface="Comic Sans MS"/>
              </a:rPr>
              <a:t> The final goal is to improve decision tree accuracy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5"/>
          <p:cNvSpPr txBox="1">
            <a:spLocks noGrp="1"/>
          </p:cNvSpPr>
          <p:nvPr>
            <p:ph type="ctrTitle"/>
          </p:nvPr>
        </p:nvSpPr>
        <p:spPr>
          <a:xfrm>
            <a:off x="26100" y="-123275"/>
            <a:ext cx="90918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Courier New"/>
                <a:ea typeface="Courier New"/>
                <a:cs typeface="Courier New"/>
                <a:sym typeface="Courier New"/>
              </a:rPr>
              <a:t>DECISION TREE CLASSIFIER</a:t>
            </a:r>
            <a:endParaRPr sz="37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76" name="Google Shape;1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7300" y="1728400"/>
            <a:ext cx="4534625" cy="19937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3428BAA-6368-FA47-A0CC-4D51300B6D44}"/>
              </a:ext>
            </a:extLst>
          </p:cNvPr>
          <p:cNvSpPr/>
          <p:nvPr/>
        </p:nvSpPr>
        <p:spPr>
          <a:xfrm>
            <a:off x="211015" y="1659445"/>
            <a:ext cx="3763108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 fontAlgn="base">
              <a:buFont typeface="Wingdings" pitchFamily="2" charset="2"/>
              <a:buChar char="q"/>
            </a:pPr>
            <a:r>
              <a:rPr lang="en-US" sz="1700" dirty="0">
                <a:latin typeface="Comic Sans MS"/>
              </a:rPr>
              <a:t>A &lt;- Best decision attribute for a node.</a:t>
            </a:r>
          </a:p>
          <a:p>
            <a:pPr marL="285750" indent="-285750" algn="just" fontAlgn="base">
              <a:buFont typeface="Wingdings" pitchFamily="2" charset="2"/>
              <a:buChar char="q"/>
            </a:pPr>
            <a:endParaRPr lang="en-US" sz="1700" dirty="0">
              <a:latin typeface="Comic Sans MS"/>
            </a:endParaRPr>
          </a:p>
          <a:p>
            <a:pPr marL="285750" indent="-285750" algn="just" fontAlgn="base">
              <a:buFont typeface="Wingdings" pitchFamily="2" charset="2"/>
              <a:buChar char="q"/>
            </a:pPr>
            <a:r>
              <a:rPr lang="en-US" sz="1700" dirty="0">
                <a:latin typeface="Comic Sans MS"/>
              </a:rPr>
              <a:t>Assign A as decision attribute for node.</a:t>
            </a:r>
          </a:p>
          <a:p>
            <a:pPr marL="285750" indent="-285750" algn="just" fontAlgn="base">
              <a:buFont typeface="Wingdings" pitchFamily="2" charset="2"/>
              <a:buChar char="q"/>
            </a:pPr>
            <a:endParaRPr lang="en-US" sz="1700" dirty="0">
              <a:latin typeface="Comic Sans MS"/>
            </a:endParaRPr>
          </a:p>
          <a:p>
            <a:pPr marL="285750" indent="-285750" algn="just" fontAlgn="base">
              <a:buFont typeface="Wingdings" pitchFamily="2" charset="2"/>
              <a:buChar char="q"/>
            </a:pPr>
            <a:r>
              <a:rPr lang="en-US" sz="1700" dirty="0">
                <a:latin typeface="Comic Sans MS"/>
              </a:rPr>
              <a:t>For each value of A, create new descendent node of N.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>
            <a:spLocks noGrp="1"/>
          </p:cNvSpPr>
          <p:nvPr>
            <p:ph type="ctrTitle"/>
          </p:nvPr>
        </p:nvSpPr>
        <p:spPr>
          <a:xfrm>
            <a:off x="26100" y="-123275"/>
            <a:ext cx="90918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Courier New"/>
                <a:ea typeface="Courier New"/>
                <a:cs typeface="Courier New"/>
                <a:sym typeface="Courier New"/>
              </a:rPr>
              <a:t>DECISION TREE CLASSIFIER</a:t>
            </a:r>
            <a:endParaRPr sz="37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2" name="Google Shape;18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5900"/>
            <a:ext cx="8839203" cy="3547751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>
            <a:spLocks noGrp="1"/>
          </p:cNvSpPr>
          <p:nvPr>
            <p:ph type="ctrTitle"/>
          </p:nvPr>
        </p:nvSpPr>
        <p:spPr>
          <a:xfrm>
            <a:off x="26100" y="-123275"/>
            <a:ext cx="90918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Courier New"/>
                <a:ea typeface="Courier New"/>
                <a:cs typeface="Courier New"/>
                <a:sym typeface="Courier New"/>
              </a:rPr>
              <a:t>DECISION TREE CLASSIFIER</a:t>
            </a:r>
            <a:endParaRPr sz="37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8" name="Google Shape;188;p27"/>
          <p:cNvPicPr preferRelativeResize="0"/>
          <p:nvPr/>
        </p:nvPicPr>
        <p:blipFill rotWithShape="1">
          <a:blip r:embed="rId3">
            <a:alphaModFix/>
          </a:blip>
          <a:srcRect l="7859"/>
          <a:stretch/>
        </p:blipFill>
        <p:spPr>
          <a:xfrm>
            <a:off x="3420125" y="689225"/>
            <a:ext cx="5248599" cy="43299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89" name="Google Shape;18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177" y="1768338"/>
            <a:ext cx="2497775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>
            <a:spLocks noGrp="1"/>
          </p:cNvSpPr>
          <p:nvPr>
            <p:ph type="ctrTitle"/>
          </p:nvPr>
        </p:nvSpPr>
        <p:spPr>
          <a:xfrm>
            <a:off x="-86000" y="-89650"/>
            <a:ext cx="9091800" cy="48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Courier New"/>
                <a:ea typeface="Courier New"/>
                <a:cs typeface="Courier New"/>
                <a:sym typeface="Courier New"/>
              </a:rPr>
              <a:t>ARTIFICIAL NEURAL NETWORK</a:t>
            </a:r>
            <a:endParaRPr sz="3700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3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95" name="Google Shape;195;p28"/>
          <p:cNvSpPr txBox="1"/>
          <p:nvPr/>
        </p:nvSpPr>
        <p:spPr>
          <a:xfrm>
            <a:off x="151000" y="1507550"/>
            <a:ext cx="5090100" cy="38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Comic Sans MS"/>
              <a:buChar char="❏"/>
            </a:pPr>
            <a:r>
              <a:rPr lang="en" sz="1800" b="1">
                <a:latin typeface="Comic Sans MS"/>
                <a:ea typeface="Comic Sans MS"/>
                <a:cs typeface="Comic Sans MS"/>
                <a:sym typeface="Comic Sans MS"/>
              </a:rPr>
              <a:t>Input, Hidden and Output Layer</a:t>
            </a: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 constitutes ANN model.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Comic Sans MS"/>
              <a:buChar char="❏"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It works on the concept of weight optimization using </a:t>
            </a:r>
            <a:r>
              <a:rPr lang="en" sz="1800" b="1">
                <a:latin typeface="Comic Sans MS"/>
                <a:ea typeface="Comic Sans MS"/>
                <a:cs typeface="Comic Sans MS"/>
                <a:sym typeface="Comic Sans MS"/>
              </a:rPr>
              <a:t>Back propagation</a:t>
            </a: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. 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200">
                <a:latin typeface="Comic Sans MS"/>
                <a:ea typeface="Comic Sans MS"/>
                <a:cs typeface="Comic Sans MS"/>
                <a:sym typeface="Comic Sans MS"/>
              </a:rPr>
              <a:t>1</a:t>
            </a:r>
            <a:endParaRPr sz="2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Comic Sans MS"/>
              <a:buChar char="❏"/>
            </a:pP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As shown in the graph, there is </a:t>
            </a:r>
            <a:r>
              <a:rPr lang="en" sz="1800" b="1">
                <a:latin typeface="Comic Sans MS"/>
                <a:ea typeface="Comic Sans MS"/>
                <a:cs typeface="Comic Sans MS"/>
                <a:sym typeface="Comic Sans MS"/>
              </a:rPr>
              <a:t>overfitting </a:t>
            </a:r>
            <a:r>
              <a:rPr lang="en" sz="1800">
                <a:latin typeface="Comic Sans MS"/>
                <a:ea typeface="Comic Sans MS"/>
                <a:cs typeface="Comic Sans MS"/>
                <a:sym typeface="Comic Sans MS"/>
              </a:rPr>
              <a:t>in the ANN model.</a:t>
            </a:r>
            <a:endParaRPr sz="18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96" name="Google Shape;19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100" y="718525"/>
            <a:ext cx="3032375" cy="21505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7" name="Google Shape;19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7725" y="3195400"/>
            <a:ext cx="4101274" cy="15039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>
            <a:spLocks noGrp="1"/>
          </p:cNvSpPr>
          <p:nvPr>
            <p:ph type="ctrTitle"/>
          </p:nvPr>
        </p:nvSpPr>
        <p:spPr>
          <a:xfrm>
            <a:off x="26100" y="-123275"/>
            <a:ext cx="90918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Courier New"/>
                <a:ea typeface="Courier New"/>
                <a:cs typeface="Courier New"/>
                <a:sym typeface="Courier New"/>
              </a:rPr>
              <a:t>SUPPORT VECTOR MACHINES</a:t>
            </a:r>
            <a:endParaRPr sz="3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03" name="Google Shape;203;p29"/>
          <p:cNvSpPr txBox="1"/>
          <p:nvPr/>
        </p:nvSpPr>
        <p:spPr>
          <a:xfrm>
            <a:off x="195425" y="1544400"/>
            <a:ext cx="4104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❏"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The model is very good for </a:t>
            </a:r>
            <a:r>
              <a:rPr lang="en" sz="1600" b="1">
                <a:latin typeface="Comic Sans MS"/>
                <a:ea typeface="Comic Sans MS"/>
                <a:cs typeface="Comic Sans MS"/>
                <a:sym typeface="Comic Sans MS"/>
              </a:rPr>
              <a:t>binary classification</a:t>
            </a: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 with less features and samples to handle.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❏"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The points called </a:t>
            </a:r>
            <a:r>
              <a:rPr lang="en" sz="1600" b="1">
                <a:latin typeface="Comic Sans MS"/>
                <a:ea typeface="Comic Sans MS"/>
                <a:cs typeface="Comic Sans MS"/>
                <a:sym typeface="Comic Sans MS"/>
              </a:rPr>
              <a:t>support vectors </a:t>
            </a: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which defines the boundary of the sample dataset.</a:t>
            </a: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302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❏"/>
            </a:pPr>
            <a:r>
              <a:rPr lang="en" sz="1600">
                <a:latin typeface="Comic Sans MS"/>
                <a:ea typeface="Comic Sans MS"/>
                <a:cs typeface="Comic Sans MS"/>
                <a:sym typeface="Comic Sans MS"/>
              </a:rPr>
              <a:t>The hyperplane creates the </a:t>
            </a:r>
            <a:r>
              <a:rPr lang="en" sz="1600" b="1">
                <a:latin typeface="Comic Sans MS"/>
                <a:ea typeface="Comic Sans MS"/>
                <a:cs typeface="Comic Sans MS"/>
                <a:sym typeface="Comic Sans MS"/>
              </a:rPr>
              <a:t>maximum distance for C=5.</a:t>
            </a:r>
            <a:endParaRPr sz="1600"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04" name="Google Shape;2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963225"/>
            <a:ext cx="4452250" cy="18037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25" y="1698825"/>
            <a:ext cx="2686050" cy="21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0"/>
          <p:cNvSpPr txBox="1"/>
          <p:nvPr/>
        </p:nvSpPr>
        <p:spPr>
          <a:xfrm>
            <a:off x="390850" y="568550"/>
            <a:ext cx="57120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Char char="★"/>
            </a:pPr>
            <a:r>
              <a:rPr lang="en" b="1">
                <a:latin typeface="Comic Sans MS"/>
                <a:ea typeface="Comic Sans MS"/>
                <a:cs typeface="Comic Sans MS"/>
                <a:sym typeface="Comic Sans MS"/>
              </a:rPr>
              <a:t>Best accuracy is achieved using Random Forest Classifier.</a:t>
            </a:r>
            <a:endParaRPr b="1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11" name="Google Shape;21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4500" y="1165550"/>
            <a:ext cx="5346875" cy="37169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25" y="1689225"/>
            <a:ext cx="2571750" cy="21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1"/>
          <p:cNvSpPr txBox="1"/>
          <p:nvPr/>
        </p:nvSpPr>
        <p:spPr>
          <a:xfrm>
            <a:off x="3242425" y="921250"/>
            <a:ext cx="5090100" cy="38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Comic Sans MS"/>
              <a:buChar char="❏"/>
            </a:pP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In the comparison of all the approaches used for testing on the Employee Attrition dataset, </a:t>
            </a:r>
            <a:r>
              <a:rPr lang="en" sz="1300" b="1">
                <a:latin typeface="Comic Sans MS"/>
                <a:ea typeface="Comic Sans MS"/>
                <a:cs typeface="Comic Sans MS"/>
                <a:sym typeface="Comic Sans MS"/>
              </a:rPr>
              <a:t>The Random Forest</a:t>
            </a: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, has offered the </a:t>
            </a:r>
            <a:r>
              <a:rPr lang="en" sz="1300" b="1">
                <a:latin typeface="Comic Sans MS"/>
                <a:ea typeface="Comic Sans MS"/>
                <a:cs typeface="Comic Sans MS"/>
                <a:sym typeface="Comic Sans MS"/>
              </a:rPr>
              <a:t>highest accuracy </a:t>
            </a: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for the data.</a:t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175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Comic Sans MS"/>
              <a:buChar char="❏"/>
            </a:pP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The choice of detection algorithm heavily depends on the dataset itself. The </a:t>
            </a:r>
            <a:r>
              <a:rPr lang="en" sz="1300" b="1">
                <a:latin typeface="Comic Sans MS"/>
                <a:ea typeface="Comic Sans MS"/>
                <a:cs typeface="Comic Sans MS"/>
                <a:sym typeface="Comic Sans MS"/>
              </a:rPr>
              <a:t>Gaussian Naïve Bayes </a:t>
            </a: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approach fails to compete with Random Forest and Decision Tree and hence would </a:t>
            </a:r>
            <a:r>
              <a:rPr lang="en" sz="1300" b="1">
                <a:latin typeface="Comic Sans MS"/>
                <a:ea typeface="Comic Sans MS"/>
                <a:cs typeface="Comic Sans MS"/>
                <a:sym typeface="Comic Sans MS"/>
              </a:rPr>
              <a:t>not a suitable choice </a:t>
            </a: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for the task.</a:t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175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Comic Sans MS"/>
              <a:buChar char="❏"/>
            </a:pP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Apart from all the supervised learning approaches a lot of </a:t>
            </a:r>
            <a:r>
              <a:rPr lang="en" sz="1300" b="1">
                <a:latin typeface="Comic Sans MS"/>
                <a:ea typeface="Comic Sans MS"/>
                <a:cs typeface="Comic Sans MS"/>
                <a:sym typeface="Comic Sans MS"/>
              </a:rPr>
              <a:t>unsupervised learning algorithms </a:t>
            </a: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such as the k means clustering and Self-organizing maps </a:t>
            </a:r>
            <a:r>
              <a:rPr lang="en" sz="1300" b="1">
                <a:latin typeface="Comic Sans MS"/>
                <a:ea typeface="Comic Sans MS"/>
                <a:cs typeface="Comic Sans MS"/>
                <a:sym typeface="Comic Sans MS"/>
              </a:rPr>
              <a:t>can be tested </a:t>
            </a:r>
            <a:r>
              <a:rPr lang="en" sz="1300">
                <a:latin typeface="Comic Sans MS"/>
                <a:ea typeface="Comic Sans MS"/>
                <a:cs typeface="Comic Sans MS"/>
                <a:sym typeface="Comic Sans MS"/>
              </a:rPr>
              <a:t>and can prove to be more efficient.</a:t>
            </a: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1919" y="1645919"/>
            <a:ext cx="1463040" cy="1828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6" name="Google Shape;96;p14"/>
          <p:cNvSpPr txBox="1">
            <a:spLocks noGrp="1"/>
          </p:cNvSpPr>
          <p:nvPr>
            <p:ph type="subTitle" idx="1"/>
          </p:nvPr>
        </p:nvSpPr>
        <p:spPr>
          <a:xfrm>
            <a:off x="3257516" y="3688868"/>
            <a:ext cx="32985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60350" algn="l" rtl="0">
              <a:spcBef>
                <a:spcPts val="0"/>
              </a:spcBef>
              <a:spcAft>
                <a:spcPts val="0"/>
              </a:spcAft>
              <a:buSzPts val="500"/>
              <a:buChar char="-"/>
            </a:pPr>
            <a:r>
              <a:rPr lang="en" sz="1700" b="1" dirty="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Malika Thakur</a:t>
            </a:r>
          </a:p>
          <a:p>
            <a:pPr marL="457200" lvl="0" indent="-260350" algn="l" rtl="0">
              <a:spcBef>
                <a:spcPts val="0"/>
              </a:spcBef>
              <a:spcAft>
                <a:spcPts val="0"/>
              </a:spcAft>
              <a:buSzPts val="500"/>
              <a:buChar char="-"/>
            </a:pPr>
            <a:r>
              <a:rPr lang="en" sz="1700" b="1" dirty="0">
                <a:solidFill>
                  <a:srgbClr val="000000"/>
                </a:solidFill>
                <a:latin typeface="Courier New"/>
                <a:cs typeface="Courier New"/>
                <a:sym typeface="Courier New"/>
              </a:rPr>
              <a:t>CWID:10457638</a:t>
            </a:r>
            <a:endParaRPr sz="500" dirty="0"/>
          </a:p>
        </p:txBody>
      </p:sp>
      <p:pic>
        <p:nvPicPr>
          <p:cNvPr id="97" name="Google Shape;9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25" y="1987900"/>
            <a:ext cx="2956375" cy="2053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5120" y="1645920"/>
            <a:ext cx="1463040" cy="18288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9" name="Google Shape;99;p14"/>
          <p:cNvSpPr txBox="1"/>
          <p:nvPr/>
        </p:nvSpPr>
        <p:spPr>
          <a:xfrm>
            <a:off x="6556016" y="3664442"/>
            <a:ext cx="2058000" cy="7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latin typeface="Courier New"/>
                <a:ea typeface="Courier New"/>
                <a:cs typeface="Courier New"/>
                <a:sym typeface="Courier New"/>
              </a:rPr>
              <a:t>Jayant Kumar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 dirty="0">
                <a:latin typeface="Courier New"/>
                <a:ea typeface="Courier New"/>
                <a:cs typeface="Courier New"/>
                <a:sym typeface="Courier New"/>
              </a:rPr>
              <a:t>CWID:10457623</a:t>
            </a:r>
            <a:endParaRPr sz="1700" b="1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8100" y="932750"/>
            <a:ext cx="5562575" cy="39264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3" name="Google Shape;223;p32"/>
          <p:cNvSpPr txBox="1"/>
          <p:nvPr/>
        </p:nvSpPr>
        <p:spPr>
          <a:xfrm>
            <a:off x="115500" y="44425"/>
            <a:ext cx="77640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When it Comes to Data, Quality matters more than Quantity!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24" name="Google Shape;224;p32"/>
          <p:cNvSpPr txBox="1"/>
          <p:nvPr/>
        </p:nvSpPr>
        <p:spPr>
          <a:xfrm>
            <a:off x="0" y="1883275"/>
            <a:ext cx="2985000" cy="251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chemeClr val="accent3"/>
                </a:solidFill>
                <a:latin typeface="Comic Sans MS"/>
                <a:ea typeface="Comic Sans MS"/>
                <a:cs typeface="Comic Sans MS"/>
                <a:sym typeface="Comic Sans MS"/>
              </a:rPr>
              <a:t>THANK </a:t>
            </a:r>
            <a:r>
              <a:rPr lang="en" sz="50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YOU!</a:t>
            </a:r>
            <a:endParaRPr sz="50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/>
          <p:nvPr/>
        </p:nvSpPr>
        <p:spPr>
          <a:xfrm>
            <a:off x="2655800" y="858850"/>
            <a:ext cx="61521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Comic Sans MS"/>
              <a:buChar char="➢"/>
            </a:pPr>
            <a:r>
              <a:rPr lang="en" sz="1500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In today’s competitive job market, </a:t>
            </a:r>
            <a:r>
              <a:rPr lang="en" sz="1500" b="1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employee attrition </a:t>
            </a:r>
            <a:r>
              <a:rPr lang="en" sz="1500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is one of the most pressing issues businesses face.</a:t>
            </a:r>
            <a:endParaRPr sz="1500" dirty="0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500" dirty="0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Comic Sans MS"/>
              <a:buChar char="➢"/>
            </a:pPr>
            <a:r>
              <a:rPr lang="en" sz="1500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Employee </a:t>
            </a:r>
            <a:r>
              <a:rPr lang="en" sz="1500" b="1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turnover is costly</a:t>
            </a:r>
            <a:r>
              <a:rPr lang="en" sz="1500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. Each time an employee leaves, they </a:t>
            </a:r>
            <a:r>
              <a:rPr lang="en" sz="1500" b="1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take a significant portion of their knowledge </a:t>
            </a:r>
            <a:r>
              <a:rPr lang="en" sz="1500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and expertise with them. </a:t>
            </a:r>
            <a:endParaRPr sz="1500" dirty="0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500" dirty="0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238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500"/>
              <a:buFont typeface="Comic Sans MS"/>
              <a:buChar char="➢"/>
            </a:pPr>
            <a:r>
              <a:rPr lang="en" sz="1500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Therefore, We've developed a model using different classifiers that would help an </a:t>
            </a:r>
            <a:r>
              <a:rPr lang="en" sz="1500" b="1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organization predict employee turnover</a:t>
            </a:r>
            <a:r>
              <a:rPr lang="en" sz="1500" dirty="0">
                <a:solidFill>
                  <a:srgbClr val="434343"/>
                </a:solidFill>
                <a:latin typeface="Comic Sans MS"/>
                <a:ea typeface="Comic Sans MS"/>
                <a:cs typeface="Comic Sans MS"/>
                <a:sym typeface="Comic Sans MS"/>
              </a:rPr>
              <a:t> given some attributes and be pro-active in helping to solve such a costly matter.  </a:t>
            </a:r>
            <a:endParaRPr sz="1500" dirty="0">
              <a:solidFill>
                <a:srgbClr val="434343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09" name="Google Shape;10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375" y="1703575"/>
            <a:ext cx="2469775" cy="24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>
            <a:spLocks noGrp="1"/>
          </p:cNvSpPr>
          <p:nvPr>
            <p:ph type="ctrTitle"/>
          </p:nvPr>
        </p:nvSpPr>
        <p:spPr>
          <a:xfrm>
            <a:off x="26100" y="-123275"/>
            <a:ext cx="90918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Courier New"/>
                <a:ea typeface="Courier New"/>
                <a:cs typeface="Courier New"/>
                <a:sym typeface="Courier New"/>
              </a:rPr>
              <a:t>FLOW OF THE PROJECT</a:t>
            </a:r>
            <a:endParaRPr sz="31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00" y="560300"/>
            <a:ext cx="8965400" cy="45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>
            <a:spLocks noGrp="1"/>
          </p:cNvSpPr>
          <p:nvPr>
            <p:ph type="ctrTitle"/>
          </p:nvPr>
        </p:nvSpPr>
        <p:spPr>
          <a:xfrm>
            <a:off x="-86000" y="-89650"/>
            <a:ext cx="9091800" cy="48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Courier New"/>
                <a:ea typeface="Courier New"/>
                <a:cs typeface="Courier New"/>
                <a:sym typeface="Courier New"/>
              </a:rPr>
              <a:t>LIST OF ALGORITHMS USED</a:t>
            </a:r>
            <a:endParaRPr sz="31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1" name="Google Shape;121;p17"/>
          <p:cNvSpPr txBox="1"/>
          <p:nvPr/>
        </p:nvSpPr>
        <p:spPr>
          <a:xfrm>
            <a:off x="784425" y="1316150"/>
            <a:ext cx="4378200" cy="3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400"/>
              <a:buFont typeface="Comic Sans MS"/>
              <a:buChar char="❏"/>
            </a:pP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K - Nearest Neighbors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mic Sans MS"/>
              <a:buChar char="❏"/>
            </a:pP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Gaussian Naïve Bayes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mic Sans MS"/>
              <a:buChar char="❏"/>
            </a:pP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Random forest Classifier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mic Sans MS"/>
              <a:buChar char="❏"/>
            </a:pP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Decision Tree Classifier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mic Sans MS"/>
              <a:buChar char="❏"/>
            </a:pP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Artificial Neural Network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mic Sans MS"/>
              <a:buChar char="❏"/>
            </a:pPr>
            <a:r>
              <a:rPr lang="en" sz="2400">
                <a:latin typeface="Comic Sans MS"/>
                <a:ea typeface="Comic Sans MS"/>
                <a:cs typeface="Comic Sans MS"/>
                <a:sym typeface="Comic Sans MS"/>
              </a:rPr>
              <a:t>Support Vector Machines</a:t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6" name="Google Shape;126;p18"/>
          <p:cNvGraphicFramePr/>
          <p:nvPr/>
        </p:nvGraphicFramePr>
        <p:xfrm>
          <a:off x="0" y="460050"/>
          <a:ext cx="4521575" cy="4655312"/>
        </p:xfrm>
        <a:graphic>
          <a:graphicData uri="http://schemas.openxmlformats.org/drawingml/2006/table">
            <a:tbl>
              <a:tblPr>
                <a:noFill/>
                <a:tableStyleId>{6F140B34-F32F-4F23-B86E-F4CBB4A67AE2}</a:tableStyleId>
              </a:tblPr>
              <a:tblGrid>
                <a:gridCol w="153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3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</a:rPr>
                        <a:t>VARIABLE</a:t>
                      </a: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L="114300" marR="114300" marT="114300" marB="1143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</a:rPr>
                        <a:t>DESCRIPTION</a:t>
                      </a: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L="114300" marR="114300" marT="114300" marB="1143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EMP_ID</a:t>
                      </a:r>
                      <a:endParaRPr sz="800"/>
                    </a:p>
                  </a:txBody>
                  <a:tcPr marL="114300" marR="114300" marT="114300" marB="1143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The ID of the employee</a:t>
                      </a:r>
                      <a:endParaRPr sz="800"/>
                    </a:p>
                  </a:txBody>
                  <a:tcPr marL="114300" marR="114300" marT="114300" marB="1143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ANNUAL_RATE</a:t>
                      </a:r>
                      <a:endParaRPr sz="800"/>
                    </a:p>
                  </a:txBody>
                  <a:tcPr marL="114300" marR="114300" marT="114300" marB="1143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Salary of employee annually</a:t>
                      </a:r>
                      <a:endParaRPr sz="800"/>
                    </a:p>
                  </a:txBody>
                  <a:tcPr marL="114300" marR="114300" marT="114300" marB="1143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HRLY_RATE</a:t>
                      </a:r>
                      <a:endParaRPr sz="800"/>
                    </a:p>
                  </a:txBody>
                  <a:tcPr marL="114300" marR="114300" marT="114300" marB="1143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Salary of employee hourly</a:t>
                      </a:r>
                      <a:endParaRPr sz="800"/>
                    </a:p>
                  </a:txBody>
                  <a:tcPr marL="114300" marR="114300" marT="114300" marB="1143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JOBCODE</a:t>
                      </a:r>
                      <a:endParaRPr sz="800"/>
                    </a:p>
                  </a:txBody>
                  <a:tcPr marL="114300" marR="114300" marT="114300" marB="1143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Job code of particular department of employee</a:t>
                      </a:r>
                      <a:endParaRPr sz="800"/>
                    </a:p>
                  </a:txBody>
                  <a:tcPr marL="114300" marR="114300" marT="114300" marB="1143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ETHNICITY</a:t>
                      </a:r>
                      <a:endParaRPr sz="800"/>
                    </a:p>
                  </a:txBody>
                  <a:tcPr marL="114300" marR="114300" marT="114300" marB="1143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The ethnicity of employee (Asian, white, AMIND etc..)</a:t>
                      </a:r>
                      <a:endParaRPr sz="800"/>
                    </a:p>
                  </a:txBody>
                  <a:tcPr marL="114300" marR="114300" marT="114300" marB="1143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SEX</a:t>
                      </a:r>
                      <a:endParaRPr sz="800"/>
                    </a:p>
                  </a:txBody>
                  <a:tcPr marL="114300" marR="114300" marT="114300" marB="1143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Sex of employee (M/F)</a:t>
                      </a:r>
                      <a:endParaRPr sz="800"/>
                    </a:p>
                  </a:txBody>
                  <a:tcPr marL="114300" marR="114300" marT="114300" marB="1143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MARITAL-STATUS</a:t>
                      </a:r>
                      <a:endParaRPr sz="800"/>
                    </a:p>
                  </a:txBody>
                  <a:tcPr marL="114300" marR="114300" marT="114300" marB="1143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Marital status of  the employee (S/M/D)</a:t>
                      </a:r>
                      <a:endParaRPr sz="800"/>
                    </a:p>
                  </a:txBody>
                  <a:tcPr marL="114300" marR="114300" marT="114300" marB="1143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JOB_SATISFACTION</a:t>
                      </a:r>
                      <a:endParaRPr sz="800"/>
                    </a:p>
                  </a:txBody>
                  <a:tcPr marL="114300" marR="114300" marT="114300" marB="1143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Job Satisfaction level (1-4)</a:t>
                      </a:r>
                      <a:endParaRPr sz="800"/>
                    </a:p>
                  </a:txBody>
                  <a:tcPr marL="114300" marR="114300" marT="114300" marB="1143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AGE</a:t>
                      </a:r>
                      <a:endParaRPr sz="800"/>
                    </a:p>
                  </a:txBody>
                  <a:tcPr marL="114300" marR="114300" marT="114300" marB="1143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Age of the employee</a:t>
                      </a:r>
                      <a:endParaRPr sz="800"/>
                    </a:p>
                  </a:txBody>
                  <a:tcPr marL="114300" marR="114300" marT="114300" marB="1143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/>
                        <a:t>NUMBER_OF_TEAM_CHANGED</a:t>
                      </a:r>
                      <a:endParaRPr sz="1200"/>
                    </a:p>
                  </a:txBody>
                  <a:tcPr marL="114300" marR="114300" marT="114300" marB="1143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No of teams changed by the employee</a:t>
                      </a:r>
                      <a:endParaRPr sz="800"/>
                    </a:p>
                  </a:txBody>
                  <a:tcPr marL="114300" marR="114300" marT="114300" marB="1143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REFERRAL-SOURCE</a:t>
                      </a:r>
                      <a:endParaRPr sz="800"/>
                    </a:p>
                  </a:txBody>
                  <a:tcPr marL="114300" marR="114300" marT="114300" marB="1143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Joining source of referral</a:t>
                      </a:r>
                      <a:endParaRPr sz="800"/>
                    </a:p>
                  </a:txBody>
                  <a:tcPr marL="114300" marR="114300" marT="114300" marB="1143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HIRE_MONTH</a:t>
                      </a:r>
                      <a:endParaRPr sz="800"/>
                    </a:p>
                  </a:txBody>
                  <a:tcPr marL="114300" marR="114300" marT="114300" marB="1143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Hire month of the employee</a:t>
                      </a:r>
                      <a:endParaRPr sz="800"/>
                    </a:p>
                  </a:txBody>
                  <a:tcPr marL="114300" marR="114300" marT="114300" marB="1143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127" name="Google Shape;127;p18"/>
          <p:cNvGraphicFramePr/>
          <p:nvPr/>
        </p:nvGraphicFramePr>
        <p:xfrm>
          <a:off x="4465550" y="460050"/>
          <a:ext cx="4678450" cy="4826347"/>
        </p:xfrm>
        <a:graphic>
          <a:graphicData uri="http://schemas.openxmlformats.org/drawingml/2006/table">
            <a:tbl>
              <a:tblPr>
                <a:noFill/>
                <a:tableStyleId>{6F140B34-F32F-4F23-B86E-F4CBB4A67AE2}</a:tableStyleId>
              </a:tblPr>
              <a:tblGrid>
                <a:gridCol w="1761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7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64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</a:rPr>
                        <a:t>VARIABLE</a:t>
                      </a: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L="114300" marR="114300" marT="114300" marB="1143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FFFFFF"/>
                          </a:solidFill>
                        </a:rPr>
                        <a:t>DESCRIPTION</a:t>
                      </a:r>
                      <a:endParaRPr sz="900">
                        <a:solidFill>
                          <a:srgbClr val="FFFFFF"/>
                        </a:solidFill>
                      </a:endParaRPr>
                    </a:p>
                  </a:txBody>
                  <a:tcPr marL="114300" marR="114300" marT="114300" marB="1143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REHIRE</a:t>
                      </a:r>
                      <a:endParaRPr sz="800"/>
                    </a:p>
                  </a:txBody>
                  <a:tcPr marL="114300" marR="114300" marT="114300" marB="1143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If the employee is rehired by the company (T/F)</a:t>
                      </a:r>
                      <a:endParaRPr sz="800"/>
                    </a:p>
                  </a:txBody>
                  <a:tcPr marL="114300" marR="114300" marT="114300" marB="1143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TERMINATION_YEAR</a:t>
                      </a:r>
                      <a:endParaRPr sz="800"/>
                    </a:p>
                  </a:txBody>
                  <a:tcPr marL="114300" marR="114300" marT="114300" marB="1143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Termination year of the employee</a:t>
                      </a:r>
                      <a:endParaRPr sz="800"/>
                    </a:p>
                  </a:txBody>
                  <a:tcPr marL="114300" marR="114300" marT="114300" marB="1143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IS_FIRST_JOB</a:t>
                      </a:r>
                      <a:endParaRPr sz="800"/>
                    </a:p>
                  </a:txBody>
                  <a:tcPr marL="114300" marR="114300" marT="114300" marB="1143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If it’s the first job of the employee (Y/N)</a:t>
                      </a:r>
                      <a:endParaRPr sz="800"/>
                    </a:p>
                  </a:txBody>
                  <a:tcPr marL="114300" marR="114300" marT="114300" marB="1143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20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TRAVELLED_REQUIRED</a:t>
                      </a:r>
                      <a:endParaRPr sz="800"/>
                    </a:p>
                  </a:txBody>
                  <a:tcPr marL="114300" marR="114300" marT="114300" marB="1143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If travel is required for the employee</a:t>
                      </a:r>
                      <a:endParaRPr sz="800"/>
                    </a:p>
                  </a:txBody>
                  <a:tcPr marL="114300" marR="114300" marT="114300" marB="1143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PERFORMANCE_RATING</a:t>
                      </a:r>
                      <a:endParaRPr sz="800"/>
                    </a:p>
                  </a:txBody>
                  <a:tcPr marL="114300" marR="114300" marT="114300" marB="1143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Performance rating of employee</a:t>
                      </a:r>
                      <a:endParaRPr sz="800"/>
                    </a:p>
                  </a:txBody>
                  <a:tcPr marL="114300" marR="114300" marT="114300" marB="1143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DISABLED_EMP</a:t>
                      </a:r>
                      <a:endParaRPr sz="800"/>
                    </a:p>
                  </a:txBody>
                  <a:tcPr marL="114300" marR="114300" marT="114300" marB="1143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If the employee is disabled</a:t>
                      </a:r>
                      <a:endParaRPr sz="800"/>
                    </a:p>
                  </a:txBody>
                  <a:tcPr marL="114300" marR="114300" marT="114300" marB="1143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4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DISABLED_VET</a:t>
                      </a:r>
                      <a:endParaRPr sz="800"/>
                    </a:p>
                  </a:txBody>
                  <a:tcPr marL="114300" marR="114300" marT="114300" marB="1143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If the employee is a veteran and disabled</a:t>
                      </a:r>
                      <a:endParaRPr sz="800"/>
                    </a:p>
                  </a:txBody>
                  <a:tcPr marL="114300" marR="114300" marT="114300" marB="1143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4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EDUCATION_LEVEL</a:t>
                      </a:r>
                      <a:endParaRPr sz="800"/>
                    </a:p>
                  </a:txBody>
                  <a:tcPr marL="114300" marR="114300" marT="114300" marB="1143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Education level of employee(1-4)</a:t>
                      </a:r>
                      <a:endParaRPr sz="800"/>
                    </a:p>
                  </a:txBody>
                  <a:tcPr marL="114300" marR="114300" marT="114300" marB="1143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4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STATUS</a:t>
                      </a:r>
                      <a:endParaRPr sz="800"/>
                    </a:p>
                  </a:txBody>
                  <a:tcPr marL="114300" marR="114300" marT="114300" marB="1143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Status (Terminated/Active)</a:t>
                      </a:r>
                      <a:endParaRPr sz="800"/>
                    </a:p>
                  </a:txBody>
                  <a:tcPr marL="114300" marR="114300" marT="114300" marB="1143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843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JOB_GROUP</a:t>
                      </a:r>
                      <a:endParaRPr sz="800"/>
                    </a:p>
                  </a:txBody>
                  <a:tcPr marL="114300" marR="114300" marT="114300" marB="1143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Job group/department of employee</a:t>
                      </a:r>
                      <a:endParaRPr sz="800"/>
                    </a:p>
                  </a:txBody>
                  <a:tcPr marL="114300" marR="114300" marT="114300" marB="114300" anchor="ctr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7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420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/>
                        <a:t>PREVYR_1 , PREVYR_2, PREVYR_3, PREVYR_4, PREVYR_5</a:t>
                      </a:r>
                      <a:endParaRPr sz="700"/>
                    </a:p>
                  </a:txBody>
                  <a:tcPr marL="95250" marR="95250" marT="47625" marB="476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Performance rating for previous 5 years of the employee</a:t>
                      </a:r>
                      <a:endParaRPr sz="800"/>
                    </a:p>
                  </a:txBody>
                  <a:tcPr marL="95250" marR="95250" marT="47625" marB="47625">
                    <a:lnL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BCBC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28" name="Google Shape;128;p18"/>
          <p:cNvSpPr txBox="1">
            <a:spLocks noGrp="1"/>
          </p:cNvSpPr>
          <p:nvPr>
            <p:ph type="ctrTitle"/>
          </p:nvPr>
        </p:nvSpPr>
        <p:spPr>
          <a:xfrm>
            <a:off x="0" y="-111400"/>
            <a:ext cx="9091800" cy="48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Courier New"/>
                <a:ea typeface="Courier New"/>
                <a:cs typeface="Courier New"/>
                <a:sym typeface="Courier New"/>
              </a:rPr>
              <a:t>VARIABLE DESCRIPTION</a:t>
            </a:r>
            <a:endParaRPr sz="31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ctrTitle"/>
          </p:nvPr>
        </p:nvSpPr>
        <p:spPr>
          <a:xfrm>
            <a:off x="26100" y="-123275"/>
            <a:ext cx="90918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Courier New"/>
                <a:ea typeface="Courier New"/>
                <a:cs typeface="Courier New"/>
                <a:sym typeface="Courier New"/>
              </a:rPr>
              <a:t>DATA ANALYSIS</a:t>
            </a:r>
            <a:endParaRPr sz="3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65575" y="647300"/>
            <a:ext cx="89637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b="1">
                <a:solidFill>
                  <a:srgbClr val="333333"/>
                </a:solidFill>
              </a:rPr>
              <a:t>Employee Personal Demographics - </a:t>
            </a:r>
            <a:r>
              <a:rPr lang="en" sz="1550">
                <a:solidFill>
                  <a:srgbClr val="333333"/>
                </a:solidFill>
              </a:rPr>
              <a:t>Numerical and categorical variables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75" y="1143900"/>
            <a:ext cx="6492578" cy="391152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 txBox="1"/>
          <p:nvPr/>
        </p:nvSpPr>
        <p:spPr>
          <a:xfrm>
            <a:off x="6513750" y="849800"/>
            <a:ext cx="27120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latin typeface="Courier New"/>
                <a:ea typeface="Courier New"/>
                <a:cs typeface="Courier New"/>
                <a:sym typeface="Courier New"/>
              </a:rPr>
              <a:t>Attrition rate is higher for:</a:t>
            </a:r>
            <a:endParaRPr sz="1800" b="1" u="sng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" sz="1300" b="1">
                <a:latin typeface="Courier New"/>
                <a:ea typeface="Courier New"/>
                <a:cs typeface="Courier New"/>
                <a:sym typeface="Courier New"/>
              </a:rPr>
              <a:t>Younger employees</a:t>
            </a: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with 25-35 age group.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" sz="1300" b="1">
                <a:latin typeface="Courier New"/>
                <a:ea typeface="Courier New"/>
                <a:cs typeface="Courier New"/>
                <a:sym typeface="Courier New"/>
              </a:rPr>
              <a:t>Female</a:t>
            </a: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employees.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" sz="1300" b="1">
                <a:latin typeface="Courier New"/>
                <a:ea typeface="Courier New"/>
                <a:cs typeface="Courier New"/>
                <a:sym typeface="Courier New"/>
              </a:rPr>
              <a:t>Disabled</a:t>
            </a: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employees.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Employees with </a:t>
            </a:r>
            <a:r>
              <a:rPr lang="en" sz="1300" b="1">
                <a:latin typeface="Courier New"/>
                <a:ea typeface="Courier New"/>
                <a:cs typeface="Courier New"/>
                <a:sym typeface="Courier New"/>
              </a:rPr>
              <a:t>education level between 1-3.</a:t>
            </a:r>
            <a:endParaRPr sz="13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" sz="1300" b="1">
                <a:latin typeface="Courier New"/>
                <a:ea typeface="Courier New"/>
                <a:cs typeface="Courier New"/>
                <a:sym typeface="Courier New"/>
              </a:rPr>
              <a:t>White</a:t>
            </a: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 Employees.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" sz="1300" b="1">
                <a:latin typeface="Courier New"/>
                <a:ea typeface="Courier New"/>
                <a:cs typeface="Courier New"/>
                <a:sym typeface="Courier New"/>
              </a:rPr>
              <a:t>Not divorced </a:t>
            </a: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(Married/Single)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Not a disabled Veteran</a:t>
            </a:r>
            <a:r>
              <a:rPr lang="en" sz="1300">
                <a:latin typeface="Lato"/>
                <a:ea typeface="Lato"/>
                <a:cs typeface="Lato"/>
                <a:sym typeface="Lato"/>
              </a:rPr>
              <a:t>.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ctrTitle"/>
          </p:nvPr>
        </p:nvSpPr>
        <p:spPr>
          <a:xfrm>
            <a:off x="26100" y="-123275"/>
            <a:ext cx="90918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Courier New"/>
                <a:ea typeface="Courier New"/>
                <a:cs typeface="Courier New"/>
                <a:sym typeface="Courier New"/>
              </a:rPr>
              <a:t>DATA ANALYSIS</a:t>
            </a:r>
            <a:endParaRPr sz="3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42" name="Google Shape;142;p20"/>
          <p:cNvSpPr txBox="1"/>
          <p:nvPr/>
        </p:nvSpPr>
        <p:spPr>
          <a:xfrm>
            <a:off x="65575" y="647300"/>
            <a:ext cx="8963700" cy="36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b="1">
                <a:solidFill>
                  <a:srgbClr val="333333"/>
                </a:solidFill>
              </a:rPr>
              <a:t>Employee Work Demographics - </a:t>
            </a:r>
            <a:r>
              <a:rPr lang="en" sz="1550">
                <a:solidFill>
                  <a:srgbClr val="333333"/>
                </a:solidFill>
              </a:rPr>
              <a:t>Numerical and categorical variables</a:t>
            </a:r>
            <a:endParaRPr sz="19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75" y="1160300"/>
            <a:ext cx="6423725" cy="3960576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0"/>
          <p:cNvSpPr txBox="1"/>
          <p:nvPr/>
        </p:nvSpPr>
        <p:spPr>
          <a:xfrm>
            <a:off x="6513750" y="849800"/>
            <a:ext cx="27120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latin typeface="Courier New"/>
                <a:ea typeface="Courier New"/>
                <a:cs typeface="Courier New"/>
                <a:sym typeface="Courier New"/>
              </a:rPr>
              <a:t>Attrition rate is higher for:</a:t>
            </a:r>
            <a:endParaRPr sz="1800" b="1" u="sng"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Lato"/>
              <a:buChar char="●"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Employees with</a:t>
            </a:r>
            <a:r>
              <a:rPr lang="en" sz="1300" b="1">
                <a:latin typeface="Courier New"/>
                <a:ea typeface="Courier New"/>
                <a:cs typeface="Courier New"/>
                <a:sym typeface="Courier New"/>
              </a:rPr>
              <a:t> 1st Job.</a:t>
            </a:r>
            <a:endParaRPr sz="13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Char char="●"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Number of </a:t>
            </a:r>
            <a:r>
              <a:rPr lang="en" sz="1300" b="1">
                <a:latin typeface="Courier New"/>
                <a:ea typeface="Courier New"/>
                <a:cs typeface="Courier New"/>
                <a:sym typeface="Courier New"/>
              </a:rPr>
              <a:t>teams changed is &lt; 2.</a:t>
            </a:r>
            <a:endParaRPr sz="13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Char char="●"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Travel required is minimal.</a:t>
            </a:r>
            <a:endParaRPr sz="13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Char char="●"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Employees </a:t>
            </a:r>
            <a:r>
              <a:rPr lang="en" sz="1300" b="1">
                <a:latin typeface="Courier New"/>
                <a:ea typeface="Courier New"/>
                <a:cs typeface="Courier New"/>
                <a:sym typeface="Courier New"/>
              </a:rPr>
              <a:t>Job group : Physical flow.</a:t>
            </a:r>
            <a:endParaRPr sz="1300" b="1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Char char="●"/>
            </a:pP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Employees with </a:t>
            </a:r>
            <a:r>
              <a:rPr lang="en" sz="1300" b="1">
                <a:latin typeface="Courier New"/>
                <a:ea typeface="Courier New"/>
                <a:cs typeface="Courier New"/>
                <a:sym typeface="Courier New"/>
              </a:rPr>
              <a:t>less </a:t>
            </a:r>
            <a:r>
              <a:rPr lang="en" sz="1300">
                <a:latin typeface="Courier New"/>
                <a:ea typeface="Courier New"/>
                <a:cs typeface="Courier New"/>
                <a:sym typeface="Courier New"/>
              </a:rPr>
              <a:t>performance</a:t>
            </a:r>
            <a:r>
              <a:rPr lang="en" sz="1300" b="1">
                <a:latin typeface="Courier New"/>
                <a:ea typeface="Courier New"/>
                <a:cs typeface="Courier New"/>
                <a:sym typeface="Courier New"/>
              </a:rPr>
              <a:t> rating.</a:t>
            </a:r>
            <a:endParaRPr sz="1300"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50" y="1707000"/>
            <a:ext cx="2462800" cy="217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46475" y="605787"/>
            <a:ext cx="6297526" cy="43741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829</Words>
  <Application>Microsoft Macintosh PowerPoint</Application>
  <PresentationFormat>On-screen Show (16:9)</PresentationFormat>
  <Paragraphs>143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Raleway</vt:lpstr>
      <vt:lpstr>Arial</vt:lpstr>
      <vt:lpstr>Wingdings</vt:lpstr>
      <vt:lpstr>Courier New</vt:lpstr>
      <vt:lpstr>Comic Sans MS</vt:lpstr>
      <vt:lpstr>Lato</vt:lpstr>
      <vt:lpstr>Streamline</vt:lpstr>
      <vt:lpstr>PowerPoint Presentation</vt:lpstr>
      <vt:lpstr>PowerPoint Presentation</vt:lpstr>
      <vt:lpstr>PowerPoint Presentation</vt:lpstr>
      <vt:lpstr>FLOW OF THE PROJECT</vt:lpstr>
      <vt:lpstr>LIST OF ALGORITHMS USED</vt:lpstr>
      <vt:lpstr>VARIABLE DESCRIPTION</vt:lpstr>
      <vt:lpstr>DATA ANALYSIS</vt:lpstr>
      <vt:lpstr>DATA ANALYSIS</vt:lpstr>
      <vt:lpstr>PowerPoint Presentation</vt:lpstr>
      <vt:lpstr>K - NEAREST NEIGHBORS</vt:lpstr>
      <vt:lpstr>GAUSSIAN NAIVE BAYES</vt:lpstr>
      <vt:lpstr>RANDOM FOREST CLASSIFIER</vt:lpstr>
      <vt:lpstr>DECISION TREE CLASSIFIER</vt:lpstr>
      <vt:lpstr>DECISION TREE CLASSIFIER</vt:lpstr>
      <vt:lpstr>DECISION TREE CLASSIFIER</vt:lpstr>
      <vt:lpstr>ARTIFICIAL NEURAL NETWORK </vt:lpstr>
      <vt:lpstr>SUPPORT VECTOR MACHINES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Malika Thakur</cp:lastModifiedBy>
  <cp:revision>3</cp:revision>
  <dcterms:modified xsi:type="dcterms:W3CDTF">2020-05-09T02:56:30Z</dcterms:modified>
</cp:coreProperties>
</file>